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84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270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98">
          <p15:clr>
            <a:srgbClr val="747775"/>
          </p15:clr>
        </p15:guide>
        <p15:guide id="2" pos="1451">
          <p15:clr>
            <a:srgbClr val="747775"/>
          </p15:clr>
        </p15:guide>
        <p15:guide id="3" pos="4309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8" y="76"/>
      </p:cViewPr>
      <p:guideLst>
        <p:guide orient="horz" pos="2098"/>
        <p:guide pos="1451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1967C2-2441-5E08-DDCB-697AACDAE0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E799C-0A28-B93F-2302-DFA2E5C483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732C-D502-4B73-B31D-75579BBA13E4}" type="datetimeFigureOut">
              <a:rPr lang="en-SE" smtClean="0"/>
              <a:t>2024-03-22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21A19-0BD1-796B-6461-787343DF41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BE761-0325-DBB3-9385-CA8622129E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98E50-8080-4833-8C45-D13CE13847A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74350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f0f560fc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f0f560fc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Fler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/ mAh cm</a:t>
            </a:r>
            <a:r>
              <a:rPr lang="sv" sz="650">
                <a:solidFill>
                  <a:schemeClr val="dk1"/>
                </a:solidFill>
              </a:rPr>
              <a:t>−2</a:t>
            </a:r>
            <a:r>
              <a:rPr lang="sv" sz="850">
                <a:solidFill>
                  <a:schemeClr val="dk1"/>
                </a:solidFill>
              </a:rPr>
              <a:t>: inga tecken p ̊a Li f ̈or 0,005; Li-k ̈arnor runt 1 mikrometer i diameter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̈or 0,010 (s ̊ag lovande ut!), men deposition f ̈oljde ring (knappcell); nukleering och tillv ̈axt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̈or 0,025 (f ̈or mycket). Noterade ’halo’ kring d ̈od(?) Li f ̈or 0,025. Tryckberoende form 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Li f ̈or 0,025, se slides 32, 33 och 34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3bb48881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3bb48881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3bb48881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3bb48881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3bb48881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3bb48881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Fler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/ mAh cm</a:t>
            </a:r>
            <a:r>
              <a:rPr lang="sv" sz="650">
                <a:solidFill>
                  <a:schemeClr val="dk1"/>
                </a:solidFill>
              </a:rPr>
              <a:t>−2</a:t>
            </a:r>
            <a:r>
              <a:rPr lang="sv" sz="850">
                <a:solidFill>
                  <a:schemeClr val="dk1"/>
                </a:solidFill>
              </a:rPr>
              <a:t>: inga tecken p ̊a Li f ̈or 0,005; Li-k ̈arnor runt 1 mikrometer i diameter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 ̈or 0,010 (s ̊ag lovande ut!), men deposition f ̈oljde ring (knappcell); nukleering och tillv ̈axt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 ̈or 0,025 (f ̈or mycket). Noterade ’halo’ kring d ̈od(?) Li f ̈or 0,025. Tryckberoende form 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Li f ̈or 0,025, se slides 32, 33 och 34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3bb48881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3bb48881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Fler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/ mAh cm</a:t>
            </a:r>
            <a:r>
              <a:rPr lang="sv" sz="650">
                <a:solidFill>
                  <a:schemeClr val="dk1"/>
                </a:solidFill>
              </a:rPr>
              <a:t>−2</a:t>
            </a:r>
            <a:r>
              <a:rPr lang="sv" sz="850">
                <a:solidFill>
                  <a:schemeClr val="dk1"/>
                </a:solidFill>
              </a:rPr>
              <a:t>: inga tecken p ̊a Li f ̈or 0,005; Li-k ̈arnor runt 1 mikrometer i diameter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 ̈or 0,010 (s ̊ag lovande ut!), men deposition f ̈oljde ring (knappcell); nukleering och tillv ̈axt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 ̈or 0,025 (f ̈or mycket). Noterade ’halo’ kring d ̈od(?) Li f ̈or 0,025. Tryckberoende form 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Li f ̈or 0,025, se slides 32, 33 och 34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bb4888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bb4888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tryckberoende form, slides 32, 33, 34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3bb48881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3bb48881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SEI-formation: s ̊ag nukleering av Li, olika sorters morfologier (mindre ’runda’ kristalliska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partiklar, l ̈angre spaghetti, plattare ̈oar). H ̈og densitet av Li i en ring, l ̊ag densitet i mitten.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SEI-formationen verkar inte spela stor roll, vi v ̈aljer d ̈arf ̈or den enklaste och snabbaste. Vi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dessutom att SEI-formation utan deposition inte gav n ̊agon Li-deposition, bra kontroll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4bc0e7d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4bc0e7d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4bc0e7d2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4bc0e7d2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3bb4888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3bb48881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2aa273d2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2aa273d2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3bb488815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3bb488815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3bb488815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3bb488815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0.010 mAh/cm2; but troubles during assembly and cycling means unreliable results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3bb48881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3bb488815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3bb48881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3bb488815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3bb4888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3bb48881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Reproducerbarhet: tre likadana prover. Tv ̊a av proverna var mycket lika i m ̈angd Li och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morfologi. Ett prov uppvisade riktad Li-deposition l ̈angs poleringslinjer, troligtvis som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̈oljd av underm ̊alig polering.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lika med 0,020 visade nukleering och tillv ̈axt, b ̈or prova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0,005; 0,010 och 0,015 f ̈or att hitta vilket v ̈arde som ̈ar mest l ̈ampligt. Testade Auger: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Li, O och S p ̊a alla m ̈atta punkter. S ̊ag ingen Cu n ̈ar jag kollade p ̊a Li-k ̈arnor. Test: sputtra l ̈att och sen m ̈at igen! Testade 10kV accelerationssp ̈annin och en str ̊alstr ̈om p ̊a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5nA vilket jag anser var en vettig avv ̈agning mellan signal och uppl ̈osning (1nA gav d ̊alig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signal).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3bb488815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3bb488815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3bb488815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3bb488815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3bb488815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3bb488815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Reproducerbarhet: tre likadana prover. Tv ̊a av proverna var mycket lika i m ̈angd Li och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morfologi. Ett prov uppvisade riktad Li-deposition l ̈angs poleringslinjer, troligtvis som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̈oljd av underm ̊alig polering.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lika med 0,020 visade nukleering och tillv ̈axt, b ̈or prova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0,005; 0,010 och 0,015 f ̈or att hitta vilket v ̈arde som ̈ar mest l ̈ampligt. Testade Auger: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Li, O och S p ̊a alla m ̈atta punkter. S ̊ag ingen Cu n ̈ar jag kollade p ̊a Li-k ̈arnor. Test: sputtra l ̈att och sen m ̈at igen! Testade 10kV accelerationssp ̈annin och en str ̊alstr ̈om p ̊a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5nA vilket jag anser var en vettig avv ̈agning mellan signal och uppl ̈osning (1nA gav d ̊alig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signal).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3bb4888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3bb48881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dk1"/>
                </a:solidFill>
              </a:rPr>
              <a:t>Evenly distributed Li-deposition for these last three samples (AA, AB, AC).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dk1"/>
                </a:solidFill>
              </a:rPr>
              <a:t>The deposited Li were evenly distributed for all samples, however the Q_A's were high enough for nucleation and growth.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dk1"/>
                </a:solidFill>
              </a:rPr>
              <a:t>Need less than Q_A = 0.010 mAh/cm2 to see only nucleation.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000">
                <a:solidFill>
                  <a:schemeClr val="dk1"/>
                </a:solidFill>
              </a:rPr>
              <a:t>The polishing to P4000 seems to not be a problem.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4a901834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4a901834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3bb4888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3bb4888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4a901834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4a901834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4a901834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4a901834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4a901834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4a901834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4a901834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4a901834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3bb48881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3bb48881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Reproducerbarhet: tre likadana prover. Tv ̊a av proverna var mycket lika i m ̈angd Li och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morfologi. Ett prov uppvisade riktad Li-deposition l ̈angs poleringslinjer, troligtvis som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̈oljd av underm ̊alig polering.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lika med 0,020 visade nukleering och tillv ̈axt, b ̈or prova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0,005; 0,010 och 0,015 f ̈or att hitta vilket v ̈arde som ̈ar mest l ̈ampligt. Testade Auger: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Li, O och S p ̊a alla m ̈atta punkter. S ̊ag ingen Cu n ̈ar jag kollade p ̊a Li-k ̈arnor. Test: sputtra l ̈att och sen m ̈at igen! Testade 10kV accelerationssp ̈annin och en str ̊alstr ̈om p ̊a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5nA vilket jag anser var en vettig avv ̈agning mellan signal och uppl ̈osning (1nA gav d ̊alig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signal).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3bb48881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3bb48881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3bb488815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3bb488815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3bb488815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3bb488815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3bb488815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3bb488815_2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3bb488815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3bb488815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4a901834e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4a901834e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4bc0e7d2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4bc0e7d2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3bb488815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3bb488815_2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3bb488815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c3bb488815_2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2aa273d2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b2aa273d2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3bb488815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c3bb488815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3bb488815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3bb488815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3bb488815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3bb488815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3bb488815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3bb488815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c3bb488815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c3bb488815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3bb488815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3bb488815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4bc0e7d2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4bc0e7d2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3bb488815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c3bb488815_2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3bb488815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3bb488815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3bb488815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3bb488815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Very short time (left), long time (right)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8f0f560fc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8f0f560fc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 ̊ag C</a:t>
            </a:r>
            <a:r>
              <a:rPr lang="sv" sz="650">
                <a:solidFill>
                  <a:schemeClr val="dk1"/>
                </a:solidFill>
              </a:rPr>
              <a:t>A</a:t>
            </a:r>
            <a:r>
              <a:rPr lang="sv" sz="850">
                <a:solidFill>
                  <a:schemeClr val="dk1"/>
                </a:solidFill>
              </a:rPr>
              <a:t>: V ̈aldigt lite Li (0,0014 och 0.0028 mAh cm</a:t>
            </a:r>
            <a:r>
              <a:rPr lang="sv" sz="650">
                <a:solidFill>
                  <a:schemeClr val="dk1"/>
                </a:solidFill>
              </a:rPr>
              <a:t>−2</a:t>
            </a:r>
            <a:r>
              <a:rPr lang="sv" sz="850">
                <a:solidFill>
                  <a:schemeClr val="dk1"/>
                </a:solidFill>
              </a:rPr>
              <a:t>), f ̈or l ̊ag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att se Li-k ̈arno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3bb48881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3bb48881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Dark parts: electrolyte (applied and not washed)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Light parts: no electrolyte applied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⇒ Washing is necessary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10 seconds – saw black spots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1 minute – (almost) no black spots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3bb48881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3bb48881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4bc0e7d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4bc0e7d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f0f560fc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f0f560fc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SEI-formation: s ̊ag nukleering av Li, olika sorters morfologier (mindre ’runda’ kristalliska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partiklar, l ̈angre spaghetti, plattare ̈oar). H ̈og densitet av Li i en ring, l ̊ag densitet i mitten.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SEI-formationen verkar inte spela stor roll, vi v ̈aljer d ̈arf ̈or den enklaste och snabbaste. Vi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dessutom att SEI-formation utan deposition inte gav n ̊agon Li-deposition, bra kontroll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3bb48881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3bb48881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SEI-formation: s ̊ag nukleering av Li, olika sorters morfologier (mindre ’runda’ kristalliska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partiklar, l ̈angre spaghetti, plattare ̈oar). H ̈og densitet av Li i en ring, l ̊ag densitet i mitten.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SEI-formationen verkar inte spela stor roll, vi v ̈aljer d ̈arf ̈or den enklaste och snabbaste. Vi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dessutom att SEI-formation utan deposition inte gav n ̊agon Li-deposition, bra kontroll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3bb4888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3bb4888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SEI-formation: s ̊ag nukleering av Li, olika sorters morfologier (mindre ’runda’ kristalliska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partiklar, l ̈angre spaghetti, plattare ̈oar). H ̈og densitet av Li i en ring, l ̊ag densitet i mitten.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SEI-formationen verkar inte spela stor roll, vi v ̈aljer d ̈arf ̈or den enklaste och snabbaste. Vi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dessutom att SEI-formation utan deposition inte gav n ̊agon Li-deposition, bra kontroll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140156"/>
            <a:ext cx="548700" cy="295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907312" y="2068068"/>
            <a:ext cx="7237228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 dirty="0"/>
              <a:t>Progress update on master’s thesis about nucleation of lithium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12066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Gottfrid Olsson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2024-03-22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8822625" y="86725"/>
            <a:ext cx="3213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00" y="133872"/>
            <a:ext cx="3240000" cy="2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000" y="133884"/>
            <a:ext cx="3240000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0.005 mAh/cm</a:t>
            </a:r>
            <a:r>
              <a:rPr lang="sv" baseline="30000"/>
              <a:t>2</a:t>
            </a:r>
            <a:r>
              <a:rPr lang="sv"/>
              <a:t> (left) and 0.010 mAh/cm</a:t>
            </a:r>
            <a:r>
              <a:rPr lang="sv" baseline="30000"/>
              <a:t>2</a:t>
            </a:r>
            <a:r>
              <a:rPr lang="sv"/>
              <a:t> (right)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19999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25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C3180-27BC-F616-7D19-8C874BB9C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10</a:t>
            </a:fld>
            <a:endParaRPr lang="sv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0.010 mAh/cm</a:t>
            </a:r>
            <a:r>
              <a:rPr lang="sv" baseline="30000"/>
              <a:t>2</a:t>
            </a:r>
            <a:r>
              <a:rPr lang="sv"/>
              <a:t>, Li-particle around 1 μm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0" y="1601250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1CEAE-4AD5-C3EA-FBF3-605D0DD34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11</a:t>
            </a:fld>
            <a:endParaRPr lang="sv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 dirty="0"/>
              <a:t>0.010 mAh/cm</a:t>
            </a:r>
            <a:r>
              <a:rPr lang="sv" baseline="30000" dirty="0"/>
              <a:t>2</a:t>
            </a:r>
            <a:r>
              <a:rPr lang="sv" dirty="0"/>
              <a:t>, promising images for analysis </a:t>
            </a:r>
            <a:endParaRPr dirty="0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0650"/>
            <a:ext cx="4320000" cy="3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69FC9-3BBC-C604-ECE3-2AD3D3FA77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12</a:t>
            </a:fld>
            <a:endParaRPr lang="sv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0.025 mAh/cm</a:t>
            </a:r>
            <a:r>
              <a:rPr lang="sv" baseline="30000"/>
              <a:t>2</a:t>
            </a:r>
            <a:r>
              <a:rPr lang="sv"/>
              <a:t> (left: much deposition, right: another place, halos)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0650"/>
            <a:ext cx="4320000" cy="3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8EC0A-D000-C417-CD3B-E579A02092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13</a:t>
            </a:fld>
            <a:endParaRPr lang="sv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0.025 mAh/cm</a:t>
            </a:r>
            <a:r>
              <a:rPr lang="sv" baseline="30000"/>
              <a:t>2</a:t>
            </a:r>
            <a:r>
              <a:rPr lang="sv"/>
              <a:t>, pressure dependent Li-morphology (next slide)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2D412-7F52-08F1-9913-AF4C0675F8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14</a:t>
            </a:fld>
            <a:endParaRPr lang="sv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8" y="463225"/>
            <a:ext cx="2506581" cy="4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087" y="2602236"/>
            <a:ext cx="315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087" y="50736"/>
            <a:ext cx="315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4949" y="1251961"/>
            <a:ext cx="315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1320180" y="1513875"/>
            <a:ext cx="54000" cy="5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2762801" y="1043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1277380" y="2284825"/>
            <a:ext cx="54000" cy="540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5939513" y="1309725"/>
            <a:ext cx="108000" cy="1080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1308080" y="3544475"/>
            <a:ext cx="54000" cy="5400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2765489" y="2647100"/>
            <a:ext cx="108000" cy="10800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2BE71-832D-E558-F463-2B436C81DD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15</a:t>
            </a:fld>
            <a:endParaRPr lang="sv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we learned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No obvious difference for different SEI-formation protocols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Several different Li-morphologies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Uneven Li-deposition – appears to be pressure-dependent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Nucleation and growth for ≥ 0.025 mAh/cm</a:t>
            </a:r>
            <a:r>
              <a:rPr lang="sv" baseline="30000" dirty="0"/>
              <a:t>2</a:t>
            </a:r>
            <a:endParaRPr baseline="30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41934-6080-C923-3224-510A60F55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16</a:t>
            </a:fld>
            <a:endParaRPr lang="sv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No pressure! (T-cells from here on)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t="1254"/>
          <a:stretch/>
        </p:blipFill>
        <p:spPr>
          <a:xfrm>
            <a:off x="1079250" y="1152475"/>
            <a:ext cx="6985526" cy="34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A4BA10-3B6D-C572-27D4-C4FE86D9E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17</a:t>
            </a:fld>
            <a:endParaRPr lang="sv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No pressure! (T-cells from here on)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t="2789"/>
          <a:stretch/>
        </p:blipFill>
        <p:spPr>
          <a:xfrm>
            <a:off x="5083125" y="2717425"/>
            <a:ext cx="2614600" cy="21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t="388"/>
          <a:stretch/>
        </p:blipFill>
        <p:spPr>
          <a:xfrm>
            <a:off x="519700" y="1364075"/>
            <a:ext cx="3392775" cy="320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1"/>
          <p:cNvCxnSpPr/>
          <p:nvPr/>
        </p:nvCxnSpPr>
        <p:spPr>
          <a:xfrm>
            <a:off x="2176450" y="4121700"/>
            <a:ext cx="3652500" cy="5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1"/>
          <p:cNvCxnSpPr/>
          <p:nvPr/>
        </p:nvCxnSpPr>
        <p:spPr>
          <a:xfrm rot="10800000" flipH="1">
            <a:off x="2170750" y="2944200"/>
            <a:ext cx="3595500" cy="97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1"/>
          <p:cNvSpPr/>
          <p:nvPr/>
        </p:nvSpPr>
        <p:spPr>
          <a:xfrm>
            <a:off x="5286400" y="2803500"/>
            <a:ext cx="1983900" cy="1963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5">
            <a:alphaModFix/>
          </a:blip>
          <a:srcRect t="655"/>
          <a:stretch/>
        </p:blipFill>
        <p:spPr>
          <a:xfrm>
            <a:off x="4565950" y="935950"/>
            <a:ext cx="3930050" cy="180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1"/>
          <p:cNvCxnSpPr/>
          <p:nvPr/>
        </p:nvCxnSpPr>
        <p:spPr>
          <a:xfrm>
            <a:off x="5113825" y="2437200"/>
            <a:ext cx="952500" cy="1296000"/>
          </a:xfrm>
          <a:prstGeom prst="straightConnector1">
            <a:avLst/>
          </a:prstGeom>
          <a:noFill/>
          <a:ln w="9525" cap="flat" cmpd="sng">
            <a:solidFill>
              <a:srgbClr val="E1E1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 flipH="1">
            <a:off x="6556850" y="2616775"/>
            <a:ext cx="1125600" cy="1130400"/>
          </a:xfrm>
          <a:prstGeom prst="straightConnector1">
            <a:avLst/>
          </a:prstGeom>
          <a:noFill/>
          <a:ln w="9525" cap="flat" cmpd="sng">
            <a:solidFill>
              <a:srgbClr val="B87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1"/>
          <p:cNvCxnSpPr/>
          <p:nvPr/>
        </p:nvCxnSpPr>
        <p:spPr>
          <a:xfrm>
            <a:off x="6269325" y="2624575"/>
            <a:ext cx="0" cy="46860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DEA77-F84F-07FE-7D48-2430E8FA02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18</a:t>
            </a:fld>
            <a:endParaRPr lang="sv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 dirty="0"/>
              <a:t>Unpolished (left) vs. polished (right)</a:t>
            </a:r>
            <a:endParaRPr dirty="0"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5FC57-574B-71E2-21F4-B6ED54B2F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19</a:t>
            </a:fld>
            <a:endParaRPr lang="sv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Purpose of this work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dirty="0"/>
              <a:t>’’How does the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sv" dirty="0"/>
              <a:t>a) substrate,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sv" dirty="0"/>
              <a:t>b) current density, and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sv" dirty="0"/>
              <a:t>c) deposited areal capacity (mAh/cm</a:t>
            </a:r>
            <a:r>
              <a:rPr lang="sv" baseline="30000" dirty="0"/>
              <a:t>2</a:t>
            </a:r>
            <a:r>
              <a:rPr lang="sv" dirty="0"/>
              <a:t>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sv" dirty="0"/>
              <a:t>affect the Li-nuclei size distribution?’’</a:t>
            </a:r>
            <a:endParaRPr dirty="0"/>
          </a:p>
        </p:txBody>
      </p:sp>
      <p:sp>
        <p:nvSpPr>
          <p:cNvPr id="65" name="Google Shape;65;p14"/>
          <p:cNvSpPr txBox="1"/>
          <p:nvPr/>
        </p:nvSpPr>
        <p:spPr>
          <a:xfrm>
            <a:off x="4629875" y="1172750"/>
            <a:ext cx="35808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784F7-027D-ABC3-A3F7-FCB56BC49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</a:t>
            </a:fld>
            <a:endParaRPr lang="sv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 dirty="0"/>
              <a:t>Dirt/salt looks like this, same place a short time apart</a:t>
            </a:r>
            <a:endParaRPr dirty="0"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FE898-C095-7A36-30B5-7B42D6C46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20</a:t>
            </a:fld>
            <a:endParaRPr lang="sv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The Lonely Li</a:t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0F8B2-E869-0789-F086-EBB3049B5B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21</a:t>
            </a:fld>
            <a:endParaRPr lang="sv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The Lonely Li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B9538-AE44-D01E-8D74-950209BB0C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22</a:t>
            </a:fld>
            <a:endParaRPr lang="sv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we learned</a:t>
            </a: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Polishing the Cu is necessary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Dirt/salt on the surface obscures everything beneath it → need good washing!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10 second submersion in DME leaves much dirt/salt on surface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1 minute submersion seems appropriate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3E2B8-3AF7-D158-A0C0-DD43CED11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23</a:t>
            </a:fld>
            <a:endParaRPr lang="sv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Reproducability, homogenity:</a:t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88" y="2610000"/>
            <a:ext cx="3060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6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006" y="109463"/>
            <a:ext cx="3060000" cy="2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4E48-E996-34F4-66D8-A442D09D40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24</a:t>
            </a:fld>
            <a:endParaRPr lang="sv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Needle-growth (different places)</a:t>
            </a:r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601225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0" y="1601300"/>
            <a:ext cx="4320000" cy="34574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C20F8-60FD-692A-AFB8-509AC8D21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25</a:t>
            </a:fld>
            <a:endParaRPr lang="sv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Needle-growth (different places)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601988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45C36-1FF9-5A63-C8DD-D77654334D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26</a:t>
            </a:fld>
            <a:endParaRPr lang="sv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SEM-images: Auger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Evidence for Li?</a:t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000" y="1659609"/>
            <a:ext cx="5760000" cy="16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000" y="3330006"/>
            <a:ext cx="5760000" cy="16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 rotWithShape="1">
          <a:blip r:embed="rId5">
            <a:alphaModFix/>
          </a:blip>
          <a:srcRect l="3409"/>
          <a:stretch/>
        </p:blipFill>
        <p:spPr>
          <a:xfrm>
            <a:off x="14176" y="1890000"/>
            <a:ext cx="3477301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/>
          <p:nvPr/>
        </p:nvSpPr>
        <p:spPr>
          <a:xfrm>
            <a:off x="1055426" y="2965675"/>
            <a:ext cx="54000" cy="54000"/>
          </a:xfrm>
          <a:prstGeom prst="flowChartProcess">
            <a:avLst/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0"/>
          <p:cNvSpPr/>
          <p:nvPr/>
        </p:nvSpPr>
        <p:spPr>
          <a:xfrm>
            <a:off x="1052726" y="3406140"/>
            <a:ext cx="59400" cy="54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3735750" y="1733200"/>
            <a:ext cx="54000" cy="54000"/>
          </a:xfrm>
          <a:prstGeom prst="flowChartProcess">
            <a:avLst/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3733050" y="3374865"/>
            <a:ext cx="59400" cy="54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8509000" y="1960950"/>
            <a:ext cx="199500" cy="91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8509000" y="3662850"/>
            <a:ext cx="199500" cy="91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5671" y="4421596"/>
            <a:ext cx="106175" cy="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/>
          <p:nvPr/>
        </p:nvSpPr>
        <p:spPr>
          <a:xfrm>
            <a:off x="8524925" y="4593425"/>
            <a:ext cx="132300" cy="8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0"/>
          <p:cNvSpPr txBox="1"/>
          <p:nvPr/>
        </p:nvSpPr>
        <p:spPr>
          <a:xfrm>
            <a:off x="852339" y="3473750"/>
            <a:ext cx="457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500">
                <a:solidFill>
                  <a:srgbClr val="FF00FF"/>
                </a:solidFill>
                <a:highlight>
                  <a:schemeClr val="lt1"/>
                </a:highlight>
              </a:rPr>
              <a:t>Cu</a:t>
            </a:r>
            <a:endParaRPr sz="1500">
              <a:solidFill>
                <a:srgbClr val="FF00FF"/>
              </a:solidFill>
              <a:highlight>
                <a:schemeClr val="lt1"/>
              </a:highlight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852339" y="2502675"/>
            <a:ext cx="457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500" dirty="0">
                <a:solidFill>
                  <a:srgbClr val="0000FF"/>
                </a:solidFill>
                <a:highlight>
                  <a:schemeClr val="lt1"/>
                </a:highlight>
              </a:rPr>
              <a:t>Li?</a:t>
            </a:r>
            <a:endParaRPr sz="1500" dirty="0">
              <a:solidFill>
                <a:srgbClr val="0000FF"/>
              </a:solidFill>
              <a:highlight>
                <a:schemeClr val="lt1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E6EF8-A0C4-3E38-141B-34F076D15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27</a:t>
            </a:fld>
            <a:endParaRPr lang="sv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 dirty="0"/>
              <a:t>SEM-images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0.020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50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55861-31CF-64F9-5A34-89ED392B1C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28</a:t>
            </a:fld>
            <a:endParaRPr lang="sv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0.020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39463-1DF8-EF3A-433F-A2F7BB730E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29</a:t>
            </a:fld>
            <a:endParaRPr lang="sv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process, step by step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Prepare materials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Assemble cell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Cycle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Disassemble cell and wash electrode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Measure in SEM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Data analysis of SEM-images</a:t>
            </a:r>
            <a:endParaRPr sz="1700"/>
          </a:p>
        </p:txBody>
      </p:sp>
      <p:sp>
        <p:nvSpPr>
          <p:cNvPr id="72" name="Google Shape;72;p15"/>
          <p:cNvSpPr txBox="1"/>
          <p:nvPr/>
        </p:nvSpPr>
        <p:spPr>
          <a:xfrm>
            <a:off x="4629875" y="1172750"/>
            <a:ext cx="35808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EB4F60-6955-E377-2529-5E4298F83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</a:t>
            </a:fld>
            <a:endParaRPr lang="sv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0.015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37DD3-8E6D-A6B2-315B-120E02C1EF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30</a:t>
            </a:fld>
            <a:endParaRPr lang="sv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0.015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50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96D19-5ED9-3617-5906-ACF7BF0D8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31</a:t>
            </a:fld>
            <a:endParaRPr lang="sv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0.015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50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E9B4E-E603-5D36-C154-A9D6C516E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32</a:t>
            </a:fld>
            <a:endParaRPr lang="sv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0.010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13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DA9A3-A046-5CD1-2B2A-2B7742998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33</a:t>
            </a:fld>
            <a:endParaRPr lang="sv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we learned</a:t>
            </a:r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T-cells gives much more homogenous Li-nucleation than coin cells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The reproducibility seems fine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Auger can see Li and the absence of Cu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 dirty="0"/>
              <a:t>Try sputtering to get rid of constant Li-signal from SEI</a:t>
            </a:r>
          </a:p>
          <a:p>
            <a:pPr marL="425450" indent="-285750">
              <a:buSzPts val="1400"/>
            </a:pPr>
            <a:r>
              <a:rPr lang="sv" dirty="0"/>
              <a:t>Nucleation and growth for 0.010 mAh/cm</a:t>
            </a:r>
            <a:r>
              <a:rPr lang="sv" baseline="30000" dirty="0"/>
              <a:t>2</a:t>
            </a:r>
            <a:endParaRPr lang="sv" dirty="0"/>
          </a:p>
          <a:p>
            <a:pPr marL="425450" indent="-285750">
              <a:buSzPts val="1400"/>
            </a:pPr>
            <a:r>
              <a:rPr lang="sv" dirty="0"/>
              <a:t>Very small (~100 nm) Li-nuclei?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D88B-3756-8480-1313-B18834483D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34</a:t>
            </a:fld>
            <a:endParaRPr lang="sv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Data analysis test</a:t>
            </a:r>
            <a:endParaRPr/>
          </a:p>
        </p:txBody>
      </p:sp>
      <p:sp>
        <p:nvSpPr>
          <p:cNvPr id="359" name="Google Shape;359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763" y="1017725"/>
            <a:ext cx="6082476" cy="40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CA29A-E6C3-8A82-D792-F1BFB39C9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35</a:t>
            </a:fld>
            <a:endParaRPr lang="sv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66" name="Google Shape;366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Prepare materials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Assemble cell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Cycle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Disassemble cell and wash electrode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Measure in SEM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Data analysis of SEM-images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72" name="Google Shape;372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Prepare materials</a:t>
            </a:r>
            <a:endParaRPr sz="17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Polishing is necessary, current method seems fine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Assemble cell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Cycle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Disassemble cell and wash electrode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Measure in SEM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Data analysis of SEM-images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Prepare materials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Polishing is necessary, current method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Assemble cell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T-cell gives homogenous Li-deposition, coin cell do not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Cycle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Disassemble cell and wash electrode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Measure in SEM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Data analysis of SEM-images</a:t>
            </a:r>
            <a:endParaRPr sz="17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Prepare materials</a:t>
            </a:r>
            <a:endParaRPr sz="17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Polishing is necessary, current method seems fine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Assemble cell</a:t>
            </a:r>
            <a:endParaRPr sz="17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T-cell gives homogenous Li-deposition, coin cell do not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Cycle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SEI-formation protocol determined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&lt; 0.010 mAh/cm</a:t>
            </a:r>
            <a:r>
              <a:rPr lang="sv" baseline="30000"/>
              <a:t>2</a:t>
            </a:r>
            <a:r>
              <a:rPr lang="sv"/>
              <a:t> for nucleation </a:t>
            </a:r>
            <a:r>
              <a:rPr lang="sv" i="1"/>
              <a:t>without </a:t>
            </a:r>
            <a:r>
              <a:rPr lang="sv"/>
              <a:t>growth in T-cell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Disassemble cell and wash electrode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Measure in SEM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Data analysis of SEM-images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First: coin cells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t="59"/>
          <a:stretch/>
        </p:blipFill>
        <p:spPr>
          <a:xfrm>
            <a:off x="2741900" y="99675"/>
            <a:ext cx="5736827" cy="49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694371" y="2124058"/>
            <a:ext cx="706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2"/>
                </a:solidFill>
              </a:rPr>
              <a:t>Li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681050" y="3188467"/>
            <a:ext cx="706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2"/>
                </a:solidFill>
              </a:rPr>
              <a:t>Cu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8361800" y="321825"/>
            <a:ext cx="467700" cy="19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8361800" y="4568875"/>
            <a:ext cx="467700" cy="19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FAD6F-67F3-B7DF-627D-39A612F3E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4</a:t>
            </a:fld>
            <a:endParaRPr lang="sv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90" name="Google Shape;390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4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Prepare materials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Polishing is necessary, current method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Assemble cell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T-cell gives homogenous Li-deposition, coin cell do not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Cycle</a:t>
            </a:r>
            <a:endParaRPr sz="16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SEI-formation protocol determined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&lt; 0.010 mAh/cm</a:t>
            </a:r>
            <a:r>
              <a:rPr lang="sv" baseline="30000" dirty="0"/>
              <a:t>2</a:t>
            </a:r>
            <a:r>
              <a:rPr lang="sv" dirty="0"/>
              <a:t> for nucleation </a:t>
            </a:r>
            <a:r>
              <a:rPr lang="sv" i="1" dirty="0"/>
              <a:t>without </a:t>
            </a:r>
            <a:r>
              <a:rPr lang="sv" dirty="0"/>
              <a:t>growth in T-cell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Disassemble cell and wash electrode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Washing is necessary, submersion for 1 minute in DME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Measure in SEM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Data analysis of SEM-images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4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Prepare materials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Polishing is necessary, current method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Assemble cell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T-cell gives homogenous Li-deposition, coin cell do not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Cycle</a:t>
            </a:r>
            <a:endParaRPr sz="16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SEI-formation protocol determined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&lt; 0.010 mAh/cm</a:t>
            </a:r>
            <a:r>
              <a:rPr lang="sv" baseline="30000" dirty="0"/>
              <a:t>2</a:t>
            </a:r>
            <a:r>
              <a:rPr lang="sv" dirty="0"/>
              <a:t> for nucleation </a:t>
            </a:r>
            <a:r>
              <a:rPr lang="sv" i="1" dirty="0"/>
              <a:t>without </a:t>
            </a:r>
            <a:r>
              <a:rPr lang="sv" dirty="0"/>
              <a:t>growth in T-cell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Disassemble cell and wash electrode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Washing is necessary, submersion for 1 minute in DME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Measure in SEM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10kV 3nA gives reasonable signal-to-noise and resolution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Auger might be able to separate Li from Cu with some sputtering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Data analysis of SEM-images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402" name="Google Shape;40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4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Prepare materials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Polishing is necessary, current method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Assemble cell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T-cell gives homogenous Li-deposition, coin cell do not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Cycle</a:t>
            </a:r>
            <a:endParaRPr sz="17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SEI-formation protocol determined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&lt; 0.010 mAh/cm</a:t>
            </a:r>
            <a:r>
              <a:rPr lang="sv" baseline="30000" dirty="0"/>
              <a:t>2</a:t>
            </a:r>
            <a:r>
              <a:rPr lang="sv" dirty="0"/>
              <a:t> for nucleation </a:t>
            </a:r>
            <a:r>
              <a:rPr lang="sv" i="1" dirty="0"/>
              <a:t>without </a:t>
            </a:r>
            <a:r>
              <a:rPr lang="sv" dirty="0"/>
              <a:t>growth in T-cell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Disassemble cell and wash electrode</a:t>
            </a:r>
            <a:endParaRPr sz="17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Washing is necessary, submersion for 1 minute in DME seems fine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Measure in SEM</a:t>
            </a:r>
            <a:endParaRPr sz="17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10kV 3nA gives reasonable signal-to-noise and resolution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Auger might be able to separate Li from Cu with some sputtering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Data analysis of SEM-images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Preliminary tests done (to be continued)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>
            <a:spLocks noGrp="1"/>
          </p:cNvSpPr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/>
              <a:t>Thank you!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/>
              <a:t>Comments or questions?</a:t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700" y="98875"/>
            <a:ext cx="4361323" cy="49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0" y="896000"/>
            <a:ext cx="4200627" cy="335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312" y="131000"/>
            <a:ext cx="6323373" cy="48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975" y="129750"/>
            <a:ext cx="4809025" cy="48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0" y="27250"/>
            <a:ext cx="4189051" cy="507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975" y="113838"/>
            <a:ext cx="3634050" cy="49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537" y="125500"/>
            <a:ext cx="5424927" cy="48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8" y="315300"/>
            <a:ext cx="9052324" cy="45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Sample in SEM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t="6170" b="6554"/>
          <a:stretch/>
        </p:blipFill>
        <p:spPr>
          <a:xfrm>
            <a:off x="531625" y="1017725"/>
            <a:ext cx="3355749" cy="39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t="14181" b="9899"/>
          <a:stretch/>
        </p:blipFill>
        <p:spPr>
          <a:xfrm>
            <a:off x="4614025" y="1017725"/>
            <a:ext cx="3857626" cy="39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9F083-0156-8B5D-2D6D-5F51429AE2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5</a:t>
            </a:fld>
            <a:endParaRPr lang="sv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13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" y="1533750"/>
            <a:ext cx="4500000" cy="3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988" y="1529988"/>
            <a:ext cx="45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481" name="Google Shape;481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0.0014 mAh/cm</a:t>
            </a:r>
            <a:r>
              <a:rPr lang="sv" baseline="30000"/>
              <a:t>2</a:t>
            </a:r>
            <a:r>
              <a:rPr lang="sv"/>
              <a:t> (left) and 0.0028 mAh/cm</a:t>
            </a:r>
            <a:r>
              <a:rPr lang="sv" baseline="30000"/>
              <a:t>2</a:t>
            </a:r>
            <a:r>
              <a:rPr lang="sv"/>
              <a:t> (right), no Li</a:t>
            </a:r>
            <a:endParaRPr/>
          </a:p>
        </p:txBody>
      </p:sp>
      <p:pic>
        <p:nvPicPr>
          <p:cNvPr id="482" name="Google Shape;4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3350"/>
            <a:ext cx="4320000" cy="34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88" y="1601988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489" name="Google Shape;489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0" name="Google Shape;4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89E1-4F4A-1B88-0FF2-64AFCA3A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6B5A7-0591-1FD2-E085-465CED749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23F51-8832-D2EB-FD55-CDFA0823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3" y="792679"/>
            <a:ext cx="3905795" cy="3905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1B0C-C5F2-209E-C4E5-44FBA13BE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92679"/>
            <a:ext cx="3905795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7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600" y="2623500"/>
            <a:ext cx="315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75" y="0"/>
            <a:ext cx="2115000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75" y="1725738"/>
            <a:ext cx="2115000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675" y="3451500"/>
            <a:ext cx="2115000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1588" y="7200"/>
            <a:ext cx="3150000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7"/>
          <p:cNvCxnSpPr>
            <a:stCxn id="166" idx="3"/>
          </p:cNvCxnSpPr>
          <p:nvPr/>
        </p:nvCxnSpPr>
        <p:spPr>
          <a:xfrm>
            <a:off x="2397675" y="846000"/>
            <a:ext cx="29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2397675" y="4297500"/>
            <a:ext cx="29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7"/>
          <p:cNvCxnSpPr>
            <a:stCxn id="167" idx="3"/>
          </p:cNvCxnSpPr>
          <p:nvPr/>
        </p:nvCxnSpPr>
        <p:spPr>
          <a:xfrm>
            <a:off x="2397675" y="2571738"/>
            <a:ext cx="4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3" name="Google Shape;17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9050" y="1370175"/>
            <a:ext cx="315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Sample in SEM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t="18869" b="7509"/>
          <a:stretch/>
        </p:blipFill>
        <p:spPr>
          <a:xfrm>
            <a:off x="2643187" y="1152475"/>
            <a:ext cx="3857626" cy="37869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2D0BD-7AE9-8FE4-D0F6-6EA9A5504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6</a:t>
            </a:fld>
            <a:endParaRPr lang="sv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0.050 mAh/cm</a:t>
            </a:r>
            <a:r>
              <a:rPr lang="sv" baseline="30000"/>
              <a:t>2</a:t>
            </a:r>
            <a:r>
              <a:rPr lang="sv"/>
              <a:t>, morphologies: spherical nuclei, spaghetti, flat islands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A459BB-B819-C494-9788-B23E2F05F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7</a:t>
            </a:fld>
            <a:endParaRPr lang="sv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Uneven deposition: more at edge of Li-metal, here mostly spaghetti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0650"/>
            <a:ext cx="4320000" cy="3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88" y="1603663"/>
            <a:ext cx="4320000" cy="3452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F689D-A69E-3287-A0D4-AB013EA528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8</a:t>
            </a:fld>
            <a:endParaRPr lang="sv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Uneven deposition: more at edge of Li-metal, here less spaghetti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0650"/>
            <a:ext cx="4320000" cy="3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3175"/>
            <a:ext cx="4320001" cy="34536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F7FBB-279B-DC94-BFC6-2E92607F44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9</a:t>
            </a:fld>
            <a:endParaRPr lang="sv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3204</Words>
  <Application>Microsoft Office PowerPoint</Application>
  <PresentationFormat>On-screen Show (16:9)</PresentationFormat>
  <Paragraphs>334</Paragraphs>
  <Slides>56</Slides>
  <Notes>55</Notes>
  <HiddenSlides>13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Arial</vt:lpstr>
      <vt:lpstr>Simple Light</vt:lpstr>
      <vt:lpstr>Progress update on master’s thesis about nucleation of lithium</vt:lpstr>
      <vt:lpstr>Purpose of this work</vt:lpstr>
      <vt:lpstr>Experimental process, step by step</vt:lpstr>
      <vt:lpstr>First: coin cells</vt:lpstr>
      <vt:lpstr>Sample in SEM</vt:lpstr>
      <vt:lpstr>Sample in SEM</vt:lpstr>
      <vt:lpstr>SEM-images</vt:lpstr>
      <vt:lpstr>SEM-images</vt:lpstr>
      <vt:lpstr>SEM-images</vt:lpstr>
      <vt:lpstr>SEM-images</vt:lpstr>
      <vt:lpstr>SEM-images</vt:lpstr>
      <vt:lpstr>SEM-images</vt:lpstr>
      <vt:lpstr>SEM-images</vt:lpstr>
      <vt:lpstr>SEM-images</vt:lpstr>
      <vt:lpstr>PowerPoint Presentation</vt:lpstr>
      <vt:lpstr>What we learned</vt:lpstr>
      <vt:lpstr>No pressure! (T-cells from here on)</vt:lpstr>
      <vt:lpstr>No pressure! (T-cells from here on)</vt:lpstr>
      <vt:lpstr>SEM-images</vt:lpstr>
      <vt:lpstr>SEM-images </vt:lpstr>
      <vt:lpstr>SEM-images </vt:lpstr>
      <vt:lpstr>SEM-images </vt:lpstr>
      <vt:lpstr>What we learned</vt:lpstr>
      <vt:lpstr>SEM-images </vt:lpstr>
      <vt:lpstr>SEM-images </vt:lpstr>
      <vt:lpstr>SEM-images </vt:lpstr>
      <vt:lpstr>SEM-images: Auger </vt:lpstr>
      <vt:lpstr>SEM-images </vt:lpstr>
      <vt:lpstr>SEM-images </vt:lpstr>
      <vt:lpstr>SEM-images </vt:lpstr>
      <vt:lpstr>SEM-images </vt:lpstr>
      <vt:lpstr>SEM-images </vt:lpstr>
      <vt:lpstr>SEM-images </vt:lpstr>
      <vt:lpstr>What we learned</vt:lpstr>
      <vt:lpstr>Data analysis test</vt:lpstr>
      <vt:lpstr>Experimental process: what we’ve learned</vt:lpstr>
      <vt:lpstr>Experimental process: what we’ve learned</vt:lpstr>
      <vt:lpstr>Experimental process: what we’ve learned</vt:lpstr>
      <vt:lpstr>Experimental process: what we’ve learned</vt:lpstr>
      <vt:lpstr>Experimental process: what we’ve learned</vt:lpstr>
      <vt:lpstr>Experimental process: what we’ve learned</vt:lpstr>
      <vt:lpstr>Experimental process: what we’ve learned</vt:lpstr>
      <vt:lpstr>Thank you! Comments or 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SEM-images</vt:lpstr>
      <vt:lpstr>SEM-images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Nucleation of lithium on different substrates: progress update</dc:title>
  <cp:lastModifiedBy>Gottfrid Olsson</cp:lastModifiedBy>
  <cp:revision>9</cp:revision>
  <dcterms:modified xsi:type="dcterms:W3CDTF">2024-03-22T15:05:33Z</dcterms:modified>
</cp:coreProperties>
</file>